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Poppins"/>
      <p:regular r:id="rId10"/>
      <p:bold r:id="rId11"/>
      <p:italic r:id="rId12"/>
      <p:boldItalic r:id="rId13"/>
    </p:embeddedFont>
    <p:embeddedFont>
      <p:font typeface="Poppins Medium"/>
      <p:regular r:id="rId14"/>
      <p:bold r:id="rId15"/>
      <p:italic r:id="rId16"/>
      <p:boldItalic r:id="rId17"/>
    </p:embeddedFont>
    <p:embeddedFont>
      <p:font typeface="Nunito Sans SemiBold"/>
      <p:regular r:id="rId18"/>
      <p:bold r:id="rId19"/>
      <p:italic r:id="rId20"/>
      <p:boldItalic r:id="rId21"/>
    </p:embeddedFont>
    <p:embeddedFont>
      <p:font typeface="Poppins SemiBold"/>
      <p:regular r:id="rId22"/>
      <p:bold r:id="rId23"/>
      <p:italic r:id="rId24"/>
      <p:boldItalic r:id="rId25"/>
    </p:embeddedFont>
    <p:embeddedFont>
      <p:font typeface="Nunito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ansSemiBold-italic.fntdata"/><Relationship Id="rId22" Type="http://schemas.openxmlformats.org/officeDocument/2006/relationships/font" Target="fonts/PoppinsSemiBold-regular.fntdata"/><Relationship Id="rId21" Type="http://schemas.openxmlformats.org/officeDocument/2006/relationships/font" Target="fonts/NunitoSansSemiBold-boldItalic.fntdata"/><Relationship Id="rId24" Type="http://schemas.openxmlformats.org/officeDocument/2006/relationships/font" Target="fonts/PoppinsSemiBold-italic.fntdata"/><Relationship Id="rId23" Type="http://schemas.openxmlformats.org/officeDocument/2006/relationships/font" Target="fonts/Poppins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Sans-regular.fntdata"/><Relationship Id="rId25" Type="http://schemas.openxmlformats.org/officeDocument/2006/relationships/font" Target="fonts/PoppinsSemiBold-boldItalic.fntdata"/><Relationship Id="rId28" Type="http://schemas.openxmlformats.org/officeDocument/2006/relationships/font" Target="fonts/NunitoSans-italic.fntdata"/><Relationship Id="rId27" Type="http://schemas.openxmlformats.org/officeDocument/2006/relationships/font" Target="fonts/Nunito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Poppins-bold.fntdata"/><Relationship Id="rId10" Type="http://schemas.openxmlformats.org/officeDocument/2006/relationships/font" Target="fonts/Poppins-regular.fntdata"/><Relationship Id="rId13" Type="http://schemas.openxmlformats.org/officeDocument/2006/relationships/font" Target="fonts/Poppins-boldItalic.fntdata"/><Relationship Id="rId12" Type="http://schemas.openxmlformats.org/officeDocument/2006/relationships/font" Target="fonts/Poppins-italic.fntdata"/><Relationship Id="rId15" Type="http://schemas.openxmlformats.org/officeDocument/2006/relationships/font" Target="fonts/PoppinsMedium-bold.fntdata"/><Relationship Id="rId14" Type="http://schemas.openxmlformats.org/officeDocument/2006/relationships/font" Target="fonts/PoppinsMedium-regular.fntdata"/><Relationship Id="rId17" Type="http://schemas.openxmlformats.org/officeDocument/2006/relationships/font" Target="fonts/PoppinsMedium-boldItalic.fntdata"/><Relationship Id="rId16" Type="http://schemas.openxmlformats.org/officeDocument/2006/relationships/font" Target="fonts/PoppinsMedium-italic.fntdata"/><Relationship Id="rId19" Type="http://schemas.openxmlformats.org/officeDocument/2006/relationships/font" Target="fonts/NunitoSansSemiBold-bold.fntdata"/><Relationship Id="rId18" Type="http://schemas.openxmlformats.org/officeDocument/2006/relationships/font" Target="fonts/NunitoSans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84b97e5f7c_0_1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84b97e5f7c_0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84b97e5f7c_0_1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84b97e5f7c_0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84b97e5f7c_0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84b97e5f7c_0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84b97e5f7c_0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84b97e5f7c_0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6" name="Google Shape;116;p1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" name="Google Shape;117;p11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2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30" name="Google Shape;130;p12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" name="Google Shape;131;p12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2" name="Google Shape;132;p12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4" name="Google Shape;134;p12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3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0" name="Google Shape;140;p13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3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42" name="Google Shape;142;p13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" name="Google Shape;143;p13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4" name="Google Shape;144;p13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6" name="Google Shape;146;p13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4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4" name="Google Shape;154;p14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" name="Google Shape;155;p14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56" name="Google Shape;156;p14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" name="Google Shape;158;p1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65" name="Google Shape;165;p1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66" name="Google Shape;166;p1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" name="Google Shape;167;p15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1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5" name="Google Shape;175;p16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6" name="Google Shape;176;p16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8" name="Google Shape;178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16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3" name="Google Shape;183;p17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4" name="Google Shape;184;p17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87" name="Google Shape;187;p17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0" name="Google Shape;190;p17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17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6" name="Google Shape;196;p18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7" name="Google Shape;197;p18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8" name="Google Shape;198;p18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9" name="Google Shape;199;p18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0" name="Google Shape;200;p18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1" name="Google Shape;201;p18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2" name="Google Shape;202;p18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3" name="Google Shape;203;p18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4" name="Google Shape;204;p18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5" name="Google Shape;205;p18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6" name="Google Shape;206;p18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7" name="Google Shape;207;p18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8" name="Google Shape;208;p18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9" name="Google Shape;209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19" name="Google Shape;219;p18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0" name="Google Shape;220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" name="Google Shape;221;p18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9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5" name="Google Shape;225;p19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6" name="Google Shape;226;p19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7" name="Google Shape;227;p19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9" name="Google Shape;229;p19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0" name="Google Shape;230;p19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3" name="Google Shape;233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4" name="Google Shape;234;p19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39" name="Google Shape;239;p20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40" name="Google Shape;240;p20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5" name="Google Shape;245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6" name="Google Shape;246;p20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0" name="Google Shape;250;p20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1" name="Google Shape;251;p20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2" name="Google Shape;252;p20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4" name="Google Shape;254;p20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8" name="Google Shape;268;p21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2" name="Google Shape;272;p21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" name="Google Shape;273;p21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4" name="Google Shape;274;p21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5" name="Google Shape;275;p21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6" name="Google Shape;276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7" name="Google Shape;277;p21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1" name="Google Shape;281;p22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2" name="Google Shape;282;p22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3" name="Google Shape;283;p22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22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22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1" name="Google Shape;291;p22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2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3" name="Google Shape;293;p22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2" name="Google Shape;302;p23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3" name="Google Shape;303;p23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4" name="Google Shape;304;p23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5" name="Google Shape;305;p2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6" name="Google Shape;306;p23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7" name="Google Shape;307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8" name="Google Shape;308;p23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5" name="Google Shape;315;p24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6" name="Google Shape;316;p24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7" name="Google Shape;317;p24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8" name="Google Shape;318;p24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5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25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24" name="Google Shape;324;p25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5" name="Google Shape;325;p25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1" name="Google Shape;33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43" name="Google Shape;343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4" name="Google Shape;344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" name="Google Shape;354;p3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3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6" name="Google Shape;356;p3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7" name="Google Shape;357;p3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8" name="Google Shape;358;p3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2" name="Google Shape;362;p3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65" name="Google Shape;365;p3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7" name="Google Shape;367;p3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3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2" name="Google Shape;372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73" name="Google Shape;373;p3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" name="Google Shape;374;p3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3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6" name="Google Shape;376;p3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3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83" name="Google Shape;383;p3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3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4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" name="Google Shape;33;p5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" name="Google Shape;34;p5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" name="Google Shape;35;p5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" name="Google Shape;36;p5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5" name="Google Shape;45;p5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" name="Google Shape;46;p5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7" name="Google Shape;47;p5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" name="Google Shape;48;p5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9" name="Google Shape;49;p5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4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4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" name="Google Shape;397;p4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0" name="Google Shape;400;p4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4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4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4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4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9" name="Google Shape;419;p4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1" name="Google Shape;61;p6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3" name="Google Shape;63;p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" name="Google Shape;64;p6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5" name="Google Shape;65;p6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8" name="Google Shape;68;p6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9" name="Google Shape;69;p6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1" name="Google Shape;71;p6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2" name="Google Shape;72;p6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75" name="Google Shape;75;p6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6" name="Google Shape;76;p6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1" name="Google Shape;81;p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" name="Google Shape;83;p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Google Shape;88;p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9" name="Google Shape;89;p8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3" name="Google Shape;93;p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4" name="Google Shape;94;p9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0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8" name="Google Shape;98;p10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MagiCoach</a:t>
            </a:r>
            <a:endParaRPr/>
          </a:p>
        </p:txBody>
      </p:sp>
      <p:sp>
        <p:nvSpPr>
          <p:cNvPr id="427" name="Google Shape;427;p45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46"/>
          <p:cNvGrpSpPr/>
          <p:nvPr/>
        </p:nvGrpSpPr>
        <p:grpSpPr>
          <a:xfrm>
            <a:off x="-1" y="760310"/>
            <a:ext cx="4358410" cy="3487960"/>
            <a:chOff x="536925" y="238125"/>
            <a:chExt cx="6546125" cy="5238750"/>
          </a:xfrm>
        </p:grpSpPr>
        <p:sp>
          <p:nvSpPr>
            <p:cNvPr id="433" name="Google Shape;433;p46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34" name="Google Shape;434;p46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435" name="Google Shape;435;p46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436" name="Google Shape;436;p46"/>
          <p:cNvSpPr txBox="1"/>
          <p:nvPr>
            <p:ph idx="1" type="body"/>
          </p:nvPr>
        </p:nvSpPr>
        <p:spPr>
          <a:xfrm>
            <a:off x="4555950" y="1237925"/>
            <a:ext cx="44937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MagiCoach aims to provide a space for coaches and prospective students to come together. </a:t>
            </a:r>
            <a:endParaRPr sz="21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100"/>
            </a:br>
            <a:r>
              <a:rPr lang="en" sz="2100"/>
              <a:t>MagiCoach offers a revenue stream for coaches looking for extra work, and it offers a convenient place to get help for players.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7" name="Google Shape;437;p46"/>
          <p:cNvSpPr txBox="1"/>
          <p:nvPr>
            <p:ph type="title"/>
          </p:nvPr>
        </p:nvSpPr>
        <p:spPr>
          <a:xfrm>
            <a:off x="228600" y="1743378"/>
            <a:ext cx="42966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Currently, there's not a cohesive solution to get Magic: The Gathering game coaching.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7"/>
          <p:cNvSpPr/>
          <p:nvPr/>
        </p:nvSpPr>
        <p:spPr>
          <a:xfrm>
            <a:off x="228625" y="278507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3" name="Google Shape;443;p47"/>
          <p:cNvSpPr/>
          <p:nvPr/>
        </p:nvSpPr>
        <p:spPr>
          <a:xfrm>
            <a:off x="228600" y="2568175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4" name="Google Shape;444;p47"/>
          <p:cNvSpPr/>
          <p:nvPr/>
        </p:nvSpPr>
        <p:spPr>
          <a:xfrm>
            <a:off x="6084625" y="278507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5" name="Google Shape;445;p47"/>
          <p:cNvSpPr/>
          <p:nvPr/>
        </p:nvSpPr>
        <p:spPr>
          <a:xfrm>
            <a:off x="6084600" y="2568175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6" name="Google Shape;446;p47"/>
          <p:cNvSpPr/>
          <p:nvPr/>
        </p:nvSpPr>
        <p:spPr>
          <a:xfrm>
            <a:off x="3158675" y="278507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7" name="Google Shape;447;p47"/>
          <p:cNvSpPr/>
          <p:nvPr/>
        </p:nvSpPr>
        <p:spPr>
          <a:xfrm>
            <a:off x="3158650" y="2568175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8" name="Google Shape;448;p47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Requests</a:t>
            </a:r>
            <a:endParaRPr/>
          </a:p>
        </p:txBody>
      </p:sp>
      <p:sp>
        <p:nvSpPr>
          <p:cNvPr id="449" name="Google Shape;449;p47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Advertise</a:t>
            </a:r>
            <a:endParaRPr/>
          </a:p>
        </p:txBody>
      </p:sp>
      <p:sp>
        <p:nvSpPr>
          <p:cNvPr id="450" name="Google Shape;450;p47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Statistics</a:t>
            </a:r>
            <a:endParaRPr/>
          </a:p>
        </p:txBody>
      </p:sp>
      <p:sp>
        <p:nvSpPr>
          <p:cNvPr id="451" name="Google Shape;451;p47"/>
          <p:cNvSpPr txBox="1"/>
          <p:nvPr>
            <p:ph idx="4" type="body"/>
          </p:nvPr>
        </p:nvSpPr>
        <p:spPr>
          <a:xfrm>
            <a:off x="228600" y="3102248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</a:t>
            </a:r>
            <a:r>
              <a:rPr lang="en"/>
              <a:t>coach has access to their requests in their widget dashboard. This dashboard can be used to view relevant statistics.</a:t>
            </a:r>
            <a:endParaRPr/>
          </a:p>
        </p:txBody>
      </p:sp>
      <p:sp>
        <p:nvSpPr>
          <p:cNvPr id="452" name="Google Shape;452;p47"/>
          <p:cNvSpPr txBox="1"/>
          <p:nvPr>
            <p:ph idx="5" type="body"/>
          </p:nvPr>
        </p:nvSpPr>
        <p:spPr>
          <a:xfrm>
            <a:off x="3156613" y="3102248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Coaches can create posts through the profile allowing all of their subscribed users know about any up</a:t>
            </a:r>
            <a:r>
              <a:rPr lang="en"/>
              <a:t>coming events.</a:t>
            </a:r>
            <a:endParaRPr/>
          </a:p>
        </p:txBody>
      </p:sp>
      <p:sp>
        <p:nvSpPr>
          <p:cNvPr id="453" name="Google Shape;453;p47"/>
          <p:cNvSpPr txBox="1"/>
          <p:nvPr>
            <p:ph idx="6" type="body"/>
          </p:nvPr>
        </p:nvSpPr>
        <p:spPr>
          <a:xfrm>
            <a:off x="6084638" y="3102248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Throughout the customizable widget dashboard there are statistics about revenue, users, reviews and all kinds of other useful statistics.</a:t>
            </a:r>
            <a:endParaRPr/>
          </a:p>
        </p:txBody>
      </p:sp>
      <p:sp>
        <p:nvSpPr>
          <p:cNvPr id="454" name="Google Shape;454;p47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Coaches</a:t>
            </a:r>
            <a:endParaRPr/>
          </a:p>
        </p:txBody>
      </p:sp>
      <p:grpSp>
        <p:nvGrpSpPr>
          <p:cNvPr id="455" name="Google Shape;455;p47"/>
          <p:cNvGrpSpPr/>
          <p:nvPr/>
        </p:nvGrpSpPr>
        <p:grpSpPr>
          <a:xfrm>
            <a:off x="7510402" y="1463468"/>
            <a:ext cx="791090" cy="860886"/>
            <a:chOff x="6219513" y="1474206"/>
            <a:chExt cx="890968" cy="969576"/>
          </a:xfrm>
        </p:grpSpPr>
        <p:sp>
          <p:nvSpPr>
            <p:cNvPr id="456" name="Google Shape;456;p47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7" name="Google Shape;457;p47"/>
            <p:cNvSpPr/>
            <p:nvPr/>
          </p:nvSpPr>
          <p:spPr>
            <a:xfrm>
              <a:off x="6564073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8" name="Google Shape;458;p47"/>
            <p:cNvSpPr/>
            <p:nvPr/>
          </p:nvSpPr>
          <p:spPr>
            <a:xfrm>
              <a:off x="6593941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pic>
        <p:nvPicPr>
          <p:cNvPr id="459" name="Google Shape;4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863" y="1162675"/>
            <a:ext cx="5422166" cy="7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"/>
          <p:cNvSpPr/>
          <p:nvPr/>
        </p:nvSpPr>
        <p:spPr>
          <a:xfrm>
            <a:off x="226650" y="1321600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5" name="Google Shape;465;p48"/>
          <p:cNvSpPr/>
          <p:nvPr/>
        </p:nvSpPr>
        <p:spPr>
          <a:xfrm>
            <a:off x="226625" y="1104700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6" name="Google Shape;466;p48"/>
          <p:cNvSpPr/>
          <p:nvPr/>
        </p:nvSpPr>
        <p:spPr>
          <a:xfrm>
            <a:off x="6082650" y="1321600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7" name="Google Shape;467;p48"/>
          <p:cNvSpPr/>
          <p:nvPr/>
        </p:nvSpPr>
        <p:spPr>
          <a:xfrm>
            <a:off x="6082625" y="1104700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8" name="Google Shape;468;p48"/>
          <p:cNvSpPr/>
          <p:nvPr/>
        </p:nvSpPr>
        <p:spPr>
          <a:xfrm>
            <a:off x="3156700" y="1321600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9" name="Google Shape;469;p48"/>
          <p:cNvSpPr/>
          <p:nvPr/>
        </p:nvSpPr>
        <p:spPr>
          <a:xfrm>
            <a:off x="3156675" y="1104700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0" name="Google Shape;470;p48"/>
          <p:cNvSpPr txBox="1"/>
          <p:nvPr>
            <p:ph idx="1" type="subTitle"/>
          </p:nvPr>
        </p:nvSpPr>
        <p:spPr>
          <a:xfrm>
            <a:off x="226625" y="1104700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available coaches</a:t>
            </a:r>
            <a:endParaRPr/>
          </a:p>
        </p:txBody>
      </p:sp>
      <p:sp>
        <p:nvSpPr>
          <p:cNvPr id="471" name="Google Shape;471;p48"/>
          <p:cNvSpPr txBox="1"/>
          <p:nvPr>
            <p:ph idx="2" type="subTitle"/>
          </p:nvPr>
        </p:nvSpPr>
        <p:spPr>
          <a:xfrm>
            <a:off x="3154638" y="1104700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Subscribe to coaches</a:t>
            </a:r>
            <a:endParaRPr/>
          </a:p>
        </p:txBody>
      </p:sp>
      <p:sp>
        <p:nvSpPr>
          <p:cNvPr id="472" name="Google Shape;472;p48"/>
          <p:cNvSpPr txBox="1"/>
          <p:nvPr>
            <p:ph idx="3" type="subTitle"/>
          </p:nvPr>
        </p:nvSpPr>
        <p:spPr>
          <a:xfrm>
            <a:off x="6082663" y="1104700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posts and events</a:t>
            </a:r>
            <a:endParaRPr/>
          </a:p>
        </p:txBody>
      </p:sp>
      <p:sp>
        <p:nvSpPr>
          <p:cNvPr id="473" name="Google Shape;473;p48"/>
          <p:cNvSpPr txBox="1"/>
          <p:nvPr>
            <p:ph idx="4" type="body"/>
          </p:nvPr>
        </p:nvSpPr>
        <p:spPr>
          <a:xfrm>
            <a:off x="226625" y="1638773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Coaches are displayed on the dashboard for every user allowing them to view and search for the perfect one.</a:t>
            </a:r>
            <a:endParaRPr/>
          </a:p>
        </p:txBody>
      </p:sp>
      <p:sp>
        <p:nvSpPr>
          <p:cNvPr id="474" name="Google Shape;474;p48"/>
          <p:cNvSpPr txBox="1"/>
          <p:nvPr>
            <p:ph idx="5" type="body"/>
          </p:nvPr>
        </p:nvSpPr>
        <p:spPr>
          <a:xfrm>
            <a:off x="3154638" y="1638773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user will be able to subscribe through a database to each coach that is presented to them.</a:t>
            </a:r>
            <a:endParaRPr/>
          </a:p>
        </p:txBody>
      </p:sp>
      <p:sp>
        <p:nvSpPr>
          <p:cNvPr id="475" name="Google Shape;475;p48"/>
          <p:cNvSpPr txBox="1"/>
          <p:nvPr>
            <p:ph idx="6" type="body"/>
          </p:nvPr>
        </p:nvSpPr>
        <p:spPr>
          <a:xfrm>
            <a:off x="6082663" y="1638773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user has the ability to see upcoming events including significant posts from coaches.</a:t>
            </a:r>
            <a:endParaRPr/>
          </a:p>
        </p:txBody>
      </p:sp>
      <p:sp>
        <p:nvSpPr>
          <p:cNvPr id="476" name="Google Shape;476;p48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Clients</a:t>
            </a:r>
            <a:endParaRPr/>
          </a:p>
        </p:txBody>
      </p:sp>
      <p:grpSp>
        <p:nvGrpSpPr>
          <p:cNvPr id="477" name="Google Shape;477;p48"/>
          <p:cNvGrpSpPr/>
          <p:nvPr/>
        </p:nvGrpSpPr>
        <p:grpSpPr>
          <a:xfrm rot="10800000">
            <a:off x="903627" y="2910518"/>
            <a:ext cx="791090" cy="854561"/>
            <a:chOff x="6372148" y="1685238"/>
            <a:chExt cx="890968" cy="962452"/>
          </a:xfrm>
        </p:grpSpPr>
        <p:sp>
          <p:nvSpPr>
            <p:cNvPr id="478" name="Google Shape;478;p48"/>
            <p:cNvSpPr/>
            <p:nvPr/>
          </p:nvSpPr>
          <p:spPr>
            <a:xfrm rot="7601881">
              <a:off x="6399030" y="1922841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79" name="Google Shape;479;p48"/>
            <p:cNvSpPr/>
            <p:nvPr/>
          </p:nvSpPr>
          <p:spPr>
            <a:xfrm>
              <a:off x="6721355" y="2505711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80" name="Google Shape;480;p48"/>
            <p:cNvSpPr/>
            <p:nvPr/>
          </p:nvSpPr>
          <p:spPr>
            <a:xfrm>
              <a:off x="6745380" y="263024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pic>
        <p:nvPicPr>
          <p:cNvPr id="481" name="Google Shape;4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050" y="3371725"/>
            <a:ext cx="505777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